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Proxima Nova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.fntdata"/><Relationship Id="rId11" Type="http://schemas.openxmlformats.org/officeDocument/2006/relationships/slide" Target="slides/slide6.xml"/><Relationship Id="rId22" Type="http://schemas.openxmlformats.org/officeDocument/2006/relationships/font" Target="fonts/ProximaNova-boldItalic.fntdata"/><Relationship Id="rId10" Type="http://schemas.openxmlformats.org/officeDocument/2006/relationships/slide" Target="slides/slide5.xml"/><Relationship Id="rId21" Type="http://schemas.openxmlformats.org/officeDocument/2006/relationships/font" Target="fonts/ProximaNova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8c3d68a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8c3d68a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7240b0689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7240b0689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b64ba3910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b64ba3910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672cf13b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672cf13b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542687985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542687985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5426879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a5426879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54268798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a54268798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eede483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9eede483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542687985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542687985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572a029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572a029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b64ba3910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b64ba391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672cf13a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672cf13a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digikey.com/en/products/detail/intel/EK-10M50F484/5766903" TargetMode="External"/><Relationship Id="rId4" Type="http://schemas.openxmlformats.org/officeDocument/2006/relationships/hyperlink" Target="https://www.mouser.com/datasheet/2/612/10M50_evaluation_board_userguide-1304871.pdf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arrow.com/en/products/deca/arrow-development-tools" TargetMode="External"/><Relationship Id="rId4" Type="http://schemas.openxmlformats.org/officeDocument/2006/relationships/hyperlink" Target="https://static6.arrow.com/aropdfconversion/efb389d1f9c390cf04346a67dbcda75f31d01f43/deca_user_manual.pdf" TargetMode="External"/><Relationship Id="rId5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-nhkY3ASmnh8RgK3eBRBTzfiXYLFny3i/view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MouseCam Project 10/28/2020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Ian, Emmanuel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54300" y="359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F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Max 10 FPGA Evaluation Board: EK-10M50F484</a:t>
            </a:r>
            <a:endParaRPr>
              <a:solidFill>
                <a:srgbClr val="0F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F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F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2"/>
          <p:cNvSpPr txBox="1"/>
          <p:nvPr/>
        </p:nvSpPr>
        <p:spPr>
          <a:xfrm>
            <a:off x="5228200" y="4543025"/>
            <a:ext cx="36663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600">
                <a:solidFill>
                  <a:schemeClr val="accent3"/>
                </a:solidFill>
              </a:rPr>
              <a:t>Link:  </a:t>
            </a:r>
            <a:r>
              <a:rPr lang="en" sz="600" u="sng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https://www.digikey.com/en/products/detail/intel/EK-10M50F484/5766903</a:t>
            </a:r>
            <a:br>
              <a:rPr lang="en" sz="600">
                <a:solidFill>
                  <a:schemeClr val="accent3"/>
                </a:solidFill>
              </a:rPr>
            </a:br>
            <a:r>
              <a:rPr lang="en" sz="600">
                <a:solidFill>
                  <a:schemeClr val="accent3"/>
                </a:solidFill>
              </a:rPr>
              <a:t>Datasheet:</a:t>
            </a:r>
            <a:r>
              <a:rPr lang="en" sz="600" u="sng">
                <a:solidFill>
                  <a:schemeClr val="accent3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https://www.mouser.com/datasheet/2/612/10M50_evaluation_board_userguide-1304871.pdf</a:t>
            </a:r>
            <a:endParaRPr sz="6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249700" y="932525"/>
            <a:ext cx="4366200" cy="17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Spec</a:t>
            </a:r>
            <a:endParaRPr sz="16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/>
              <a:t>MAX 10 FPGA - 10M50D</a:t>
            </a:r>
            <a:br>
              <a:rPr lang="en"/>
            </a:br>
            <a:endParaRPr sz="7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Two MIPI CSI-2 Inputs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1.3MP image sensor (OV10640)</a:t>
            </a:r>
            <a:br>
              <a:rPr lang="en"/>
            </a:br>
            <a:endParaRPr sz="1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5MP    image sensor (</a:t>
            </a:r>
            <a:r>
              <a:rPr lang="en"/>
              <a:t>OV5640</a:t>
            </a:r>
            <a:r>
              <a:rPr lang="en"/>
              <a:t>)</a:t>
            </a:r>
            <a:br>
              <a:rPr lang="en"/>
            </a:br>
            <a:endParaRPr sz="7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Two (2x10) GPIO</a:t>
            </a:r>
            <a:endParaRPr/>
          </a:p>
        </p:txBody>
      </p:sp>
      <p:grpSp>
        <p:nvGrpSpPr>
          <p:cNvPr id="123" name="Google Shape;123;p22"/>
          <p:cNvGrpSpPr/>
          <p:nvPr/>
        </p:nvGrpSpPr>
        <p:grpSpPr>
          <a:xfrm>
            <a:off x="1281100" y="2786050"/>
            <a:ext cx="3551499" cy="2102800"/>
            <a:chOff x="1001450" y="2849925"/>
            <a:chExt cx="3551499" cy="2102800"/>
          </a:xfrm>
        </p:grpSpPr>
        <p:grpSp>
          <p:nvGrpSpPr>
            <p:cNvPr id="124" name="Google Shape;124;p22"/>
            <p:cNvGrpSpPr/>
            <p:nvPr/>
          </p:nvGrpSpPr>
          <p:grpSpPr>
            <a:xfrm>
              <a:off x="1001450" y="2849925"/>
              <a:ext cx="3551499" cy="2102800"/>
              <a:chOff x="1028075" y="2466825"/>
              <a:chExt cx="3551499" cy="2102800"/>
            </a:xfrm>
          </p:grpSpPr>
          <p:pic>
            <p:nvPicPr>
              <p:cNvPr id="125" name="Google Shape;125;p22"/>
              <p:cNvPicPr preferRelativeResize="0"/>
              <p:nvPr/>
            </p:nvPicPr>
            <p:blipFill rotWithShape="1">
              <a:blip r:embed="rId5">
                <a:alphaModFix/>
              </a:blip>
              <a:srcRect b="13800" l="13474" r="5939" t="19625"/>
              <a:stretch/>
            </p:blipFill>
            <p:spPr>
              <a:xfrm>
                <a:off x="1028075" y="2466825"/>
                <a:ext cx="3551499" cy="21028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26" name="Google Shape;126;p22"/>
              <p:cNvSpPr/>
              <p:nvPr/>
            </p:nvSpPr>
            <p:spPr>
              <a:xfrm>
                <a:off x="1368850" y="3526175"/>
                <a:ext cx="324900" cy="756300"/>
              </a:xfrm>
              <a:prstGeom prst="rect">
                <a:avLst/>
              </a:prstGeom>
              <a:noFill/>
              <a:ln cap="flat" cmpd="sng" w="76200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2"/>
              <p:cNvSpPr/>
              <p:nvPr/>
            </p:nvSpPr>
            <p:spPr>
              <a:xfrm>
                <a:off x="3044075" y="3526175"/>
                <a:ext cx="324900" cy="756300"/>
              </a:xfrm>
              <a:prstGeom prst="rect">
                <a:avLst/>
              </a:prstGeom>
              <a:noFill/>
              <a:ln cap="flat" cmpd="sng" w="76200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" name="Google Shape;128;p22"/>
            <p:cNvSpPr txBox="1"/>
            <p:nvPr/>
          </p:nvSpPr>
          <p:spPr>
            <a:xfrm>
              <a:off x="1541925" y="3180500"/>
              <a:ext cx="1647900" cy="585000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rgbClr val="FF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MIPI CSI-2 Camera Inputs</a:t>
              </a:r>
              <a:endParaRPr b="1" sz="13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29" name="Google Shape;129;p22"/>
          <p:cNvGrpSpPr/>
          <p:nvPr/>
        </p:nvGrpSpPr>
        <p:grpSpPr>
          <a:xfrm>
            <a:off x="5032826" y="1211875"/>
            <a:ext cx="4014075" cy="3363100"/>
            <a:chOff x="4880426" y="1211875"/>
            <a:chExt cx="4014075" cy="3363100"/>
          </a:xfrm>
        </p:grpSpPr>
        <p:grpSp>
          <p:nvGrpSpPr>
            <p:cNvPr id="130" name="Google Shape;130;p22"/>
            <p:cNvGrpSpPr/>
            <p:nvPr/>
          </p:nvGrpSpPr>
          <p:grpSpPr>
            <a:xfrm>
              <a:off x="4880426" y="1211875"/>
              <a:ext cx="4014075" cy="2683550"/>
              <a:chOff x="4860826" y="1229975"/>
              <a:chExt cx="4014075" cy="2683550"/>
            </a:xfrm>
          </p:grpSpPr>
          <p:pic>
            <p:nvPicPr>
              <p:cNvPr id="131" name="Google Shape;131;p22"/>
              <p:cNvPicPr preferRelativeResize="0"/>
              <p:nvPr/>
            </p:nvPicPr>
            <p:blipFill rotWithShape="1">
              <a:blip r:embed="rId6">
                <a:alphaModFix/>
              </a:blip>
              <a:srcRect b="3156" l="2262" r="1878" t="3166"/>
              <a:stretch/>
            </p:blipFill>
            <p:spPr>
              <a:xfrm>
                <a:off x="4860826" y="1229975"/>
                <a:ext cx="4014075" cy="268355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2" name="Google Shape;132;p22"/>
              <p:cNvSpPr/>
              <p:nvPr/>
            </p:nvSpPr>
            <p:spPr>
              <a:xfrm>
                <a:off x="5788200" y="3563450"/>
                <a:ext cx="1065000" cy="3141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38100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2"/>
              <p:cNvSpPr/>
              <p:nvPr/>
            </p:nvSpPr>
            <p:spPr>
              <a:xfrm>
                <a:off x="7399525" y="3563375"/>
                <a:ext cx="1065000" cy="3141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38100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4" name="Google Shape;134;p22"/>
            <p:cNvSpPr txBox="1"/>
            <p:nvPr/>
          </p:nvSpPr>
          <p:spPr>
            <a:xfrm>
              <a:off x="6656150" y="4174775"/>
              <a:ext cx="1027500" cy="400200"/>
            </a:xfrm>
            <a:prstGeom prst="rect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Proxima Nova"/>
                  <a:ea typeface="Proxima Nova"/>
                  <a:cs typeface="Proxima Nova"/>
                  <a:sym typeface="Proxima Nova"/>
                </a:rPr>
                <a:t>GPIO Pins</a:t>
              </a:r>
              <a:endParaRPr b="1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cxnSp>
          <p:nvCxnSpPr>
            <p:cNvPr id="135" name="Google Shape;135;p22"/>
            <p:cNvCxnSpPr>
              <a:stCxn id="134" idx="0"/>
              <a:endCxn id="132" idx="2"/>
            </p:cNvCxnSpPr>
            <p:nvPr/>
          </p:nvCxnSpPr>
          <p:spPr>
            <a:xfrm rot="10800000">
              <a:off x="6340400" y="3859475"/>
              <a:ext cx="829500" cy="315300"/>
            </a:xfrm>
            <a:prstGeom prst="straightConnector1">
              <a:avLst/>
            </a:prstGeom>
            <a:noFill/>
            <a:ln cap="flat" cmpd="sng" w="19050">
              <a:solidFill>
                <a:srgbClr val="00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cxnSp>
        <p:nvCxnSpPr>
          <p:cNvPr id="136" name="Google Shape;136;p22"/>
          <p:cNvCxnSpPr>
            <a:stCxn id="134" idx="0"/>
            <a:endCxn id="133" idx="2"/>
          </p:cNvCxnSpPr>
          <p:nvPr/>
        </p:nvCxnSpPr>
        <p:spPr>
          <a:xfrm flipH="1" rot="10800000">
            <a:off x="7322300" y="3859475"/>
            <a:ext cx="781800" cy="315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" name="Google Shape;137;p22"/>
          <p:cNvCxnSpPr>
            <a:stCxn id="126" idx="3"/>
            <a:endCxn id="128" idx="2"/>
          </p:cNvCxnSpPr>
          <p:nvPr/>
        </p:nvCxnSpPr>
        <p:spPr>
          <a:xfrm flipH="1" rot="10800000">
            <a:off x="1946775" y="3701550"/>
            <a:ext cx="698700" cy="522000"/>
          </a:xfrm>
          <a:prstGeom prst="bentConnector2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38" name="Google Shape;138;p22"/>
          <p:cNvCxnSpPr>
            <a:stCxn id="128" idx="2"/>
            <a:endCxn id="127" idx="1"/>
          </p:cNvCxnSpPr>
          <p:nvPr/>
        </p:nvCxnSpPr>
        <p:spPr>
          <a:xfrm flipH="1" rot="-5400000">
            <a:off x="2710325" y="3636825"/>
            <a:ext cx="522000" cy="651600"/>
          </a:xfrm>
          <a:prstGeom prst="bentConnector2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39" name="Google Shape;139;p22"/>
          <p:cNvCxnSpPr/>
          <p:nvPr/>
        </p:nvCxnSpPr>
        <p:spPr>
          <a:xfrm>
            <a:off x="144725" y="267200"/>
            <a:ext cx="8873100" cy="4709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22"/>
          <p:cNvCxnSpPr/>
          <p:nvPr/>
        </p:nvCxnSpPr>
        <p:spPr>
          <a:xfrm flipH="1">
            <a:off x="44600" y="122475"/>
            <a:ext cx="8995500" cy="4854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54300" y="359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F111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DECA Development Kit</a:t>
            </a:r>
            <a:endParaRPr>
              <a:solidFill>
                <a:srgbClr val="0F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F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F111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 txBox="1"/>
          <p:nvPr/>
        </p:nvSpPr>
        <p:spPr>
          <a:xfrm>
            <a:off x="4669200" y="4631375"/>
            <a:ext cx="44748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600">
                <a:solidFill>
                  <a:schemeClr val="accent3"/>
                </a:solidFill>
              </a:rPr>
              <a:t>Link:  </a:t>
            </a:r>
            <a:r>
              <a:rPr lang="en" sz="600" u="sng">
                <a:solidFill>
                  <a:schemeClr val="hlink"/>
                </a:solidFill>
                <a:hlinkClick r:id="rId3"/>
              </a:rPr>
              <a:t>https://www.arrow.com/en/products/deca/arrow-development-tools</a:t>
            </a:r>
            <a:br>
              <a:rPr lang="en" sz="600">
                <a:solidFill>
                  <a:schemeClr val="accent3"/>
                </a:solidFill>
              </a:rPr>
            </a:br>
            <a:r>
              <a:rPr lang="en" sz="600">
                <a:solidFill>
                  <a:schemeClr val="accent3"/>
                </a:solidFill>
              </a:rPr>
              <a:t>Datasheet: </a:t>
            </a:r>
            <a:r>
              <a:rPr lang="en" sz="600" u="sng">
                <a:solidFill>
                  <a:schemeClr val="hlink"/>
                </a:solidFill>
                <a:hlinkClick r:id="rId4"/>
              </a:rPr>
              <a:t>https://static6.arrow.com/aropdfconversion/efb389d1f9c390cf04346a67dbcda75f31d01f43/deca_user_manual.pdf</a:t>
            </a:r>
            <a:endParaRPr sz="6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238550" y="1155200"/>
            <a:ext cx="35913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Spec</a:t>
            </a:r>
            <a:endParaRPr sz="16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/>
              <a:t>MAX 10 FPGA - 10M50D</a:t>
            </a:r>
            <a:br>
              <a:rPr lang="en"/>
            </a:br>
            <a:endParaRPr sz="7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One </a:t>
            </a:r>
            <a:r>
              <a:rPr lang="en"/>
              <a:t>MIPI CSI-2 Inputs </a:t>
            </a:r>
            <a:br>
              <a:rPr lang="en"/>
            </a:br>
            <a:endParaRPr sz="7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two 46(2x23)-pin expansion</a:t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7475" y="1084925"/>
            <a:ext cx="5374126" cy="313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11700" y="355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Testing Max10 Dev-Board with OV7670 Cameras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24"/>
          <p:cNvPicPr preferRelativeResize="0"/>
          <p:nvPr/>
        </p:nvPicPr>
        <p:blipFill rotWithShape="1">
          <a:blip r:embed="rId3">
            <a:alphaModFix/>
          </a:blip>
          <a:srcRect b="0" l="1477" r="0" t="0"/>
          <a:stretch/>
        </p:blipFill>
        <p:spPr>
          <a:xfrm>
            <a:off x="5729675" y="1335825"/>
            <a:ext cx="1740499" cy="165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/>
        </p:nvSpPr>
        <p:spPr>
          <a:xfrm>
            <a:off x="510475" y="1335825"/>
            <a:ext cx="44982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Spec</a:t>
            </a:r>
            <a:endParaRPr sz="16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Pixel array size: 640x480</a:t>
            </a:r>
            <a:br>
              <a:rPr lang="en"/>
            </a:br>
            <a:endParaRPr sz="1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0.3MP @ 30fps</a:t>
            </a:r>
            <a:br>
              <a:rPr lang="en"/>
            </a:br>
            <a:endParaRPr sz="1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8-bits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Design Update: MouseCam V1.3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5"/>
          <p:cNvSpPr txBox="1"/>
          <p:nvPr/>
        </p:nvSpPr>
        <p:spPr>
          <a:xfrm>
            <a:off x="3748925" y="3004375"/>
            <a:ext cx="8997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62" name="Google Shape;162;p25"/>
          <p:cNvGrpSpPr/>
          <p:nvPr/>
        </p:nvGrpSpPr>
        <p:grpSpPr>
          <a:xfrm>
            <a:off x="568690" y="1431155"/>
            <a:ext cx="7730595" cy="2380137"/>
            <a:chOff x="581040" y="1381680"/>
            <a:chExt cx="7730595" cy="2380137"/>
          </a:xfrm>
        </p:grpSpPr>
        <p:grpSp>
          <p:nvGrpSpPr>
            <p:cNvPr id="163" name="Google Shape;163;p25"/>
            <p:cNvGrpSpPr/>
            <p:nvPr/>
          </p:nvGrpSpPr>
          <p:grpSpPr>
            <a:xfrm>
              <a:off x="581040" y="1381680"/>
              <a:ext cx="7730595" cy="2380137"/>
              <a:chOff x="367540" y="1246792"/>
              <a:chExt cx="7730595" cy="2380137"/>
            </a:xfrm>
          </p:grpSpPr>
          <p:grpSp>
            <p:nvGrpSpPr>
              <p:cNvPr id="164" name="Google Shape;164;p25"/>
              <p:cNvGrpSpPr/>
              <p:nvPr/>
            </p:nvGrpSpPr>
            <p:grpSpPr>
              <a:xfrm>
                <a:off x="367540" y="1246792"/>
                <a:ext cx="6346977" cy="2380137"/>
                <a:chOff x="1284110" y="1999050"/>
                <a:chExt cx="5448516" cy="1353350"/>
              </a:xfrm>
            </p:grpSpPr>
            <p:sp>
              <p:nvSpPr>
                <p:cNvPr id="165" name="Google Shape;165;p25"/>
                <p:cNvSpPr/>
                <p:nvPr/>
              </p:nvSpPr>
              <p:spPr>
                <a:xfrm>
                  <a:off x="1284185" y="1999050"/>
                  <a:ext cx="529200" cy="572700"/>
                </a:xfrm>
                <a:prstGeom prst="rect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/>
                    <a:t>Python480</a:t>
                  </a:r>
                  <a:endParaRPr sz="700"/>
                </a:p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/>
                    <a:t>0.48MP</a:t>
                  </a:r>
                  <a:endParaRPr sz="700"/>
                </a:p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/>
                    <a:t>@</a:t>
                  </a:r>
                  <a:endParaRPr sz="700"/>
                </a:p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/>
                    <a:t>60 fps</a:t>
                  </a:r>
                  <a:endParaRPr sz="700"/>
                </a:p>
              </p:txBody>
            </p:sp>
            <p:sp>
              <p:nvSpPr>
                <p:cNvPr id="166" name="Google Shape;166;p25"/>
                <p:cNvSpPr/>
                <p:nvPr/>
              </p:nvSpPr>
              <p:spPr>
                <a:xfrm>
                  <a:off x="2169797" y="2415975"/>
                  <a:ext cx="627000" cy="596400"/>
                </a:xfrm>
                <a:prstGeom prst="rect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800"/>
                    <a:t>FPGA </a:t>
                  </a:r>
                  <a:endParaRPr sz="800"/>
                </a:p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800"/>
                    <a:t>(</a:t>
                  </a:r>
                  <a:r>
                    <a:rPr lang="en" sz="700"/>
                    <a:t>Max 10 10M50</a:t>
                  </a:r>
                  <a:r>
                    <a:rPr lang="en" sz="800"/>
                    <a:t>)</a:t>
                  </a:r>
                  <a:endParaRPr sz="800"/>
                </a:p>
              </p:txBody>
            </p:sp>
            <p:cxnSp>
              <p:nvCxnSpPr>
                <p:cNvPr id="167" name="Google Shape;167;p25"/>
                <p:cNvCxnSpPr>
                  <a:endCxn id="166" idx="1"/>
                </p:cNvCxnSpPr>
                <p:nvPr/>
              </p:nvCxnSpPr>
              <p:spPr>
                <a:xfrm>
                  <a:off x="1813397" y="2377275"/>
                  <a:ext cx="356400" cy="3369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68" name="Google Shape;168;p25"/>
                <p:cNvCxnSpPr>
                  <a:stCxn id="169" idx="3"/>
                  <a:endCxn id="166" idx="1"/>
                </p:cNvCxnSpPr>
                <p:nvPr/>
              </p:nvCxnSpPr>
              <p:spPr>
                <a:xfrm flipH="1" rot="10800000">
                  <a:off x="1813397" y="2714175"/>
                  <a:ext cx="356400" cy="3534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0" name="Google Shape;170;p25"/>
                <p:cNvCxnSpPr>
                  <a:stCxn id="166" idx="3"/>
                  <a:endCxn id="171" idx="1"/>
                </p:cNvCxnSpPr>
                <p:nvPr/>
              </p:nvCxnSpPr>
              <p:spPr>
                <a:xfrm>
                  <a:off x="2796797" y="2714175"/>
                  <a:ext cx="369000" cy="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72" name="Google Shape;172;p25"/>
                <p:cNvSpPr/>
                <p:nvPr/>
              </p:nvSpPr>
              <p:spPr>
                <a:xfrm>
                  <a:off x="1284110" y="2779700"/>
                  <a:ext cx="529200" cy="572700"/>
                </a:xfrm>
                <a:prstGeom prst="rect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/>
                    <a:t>Python480</a:t>
                  </a:r>
                  <a:endParaRPr sz="700"/>
                </a:p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/>
                    <a:t>0.48MP</a:t>
                  </a:r>
                  <a:endParaRPr sz="700"/>
                </a:p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/>
                    <a:t>@</a:t>
                  </a:r>
                  <a:endParaRPr sz="700"/>
                </a:p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/>
                    <a:t>60 fps</a:t>
                  </a:r>
                  <a:endParaRPr sz="700"/>
                </a:p>
              </p:txBody>
            </p:sp>
            <p:pic>
              <p:nvPicPr>
                <p:cNvPr id="173" name="Google Shape;173;p25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13427" r="0" t="0"/>
                <a:stretch/>
              </p:blipFill>
              <p:spPr>
                <a:xfrm>
                  <a:off x="3940432" y="2579275"/>
                  <a:ext cx="1752000" cy="269825"/>
                </a:xfrm>
                <a:prstGeom prst="rect">
                  <a:avLst/>
                </a:prstGeom>
                <a:noFill/>
                <a:ln cap="flat" cmpd="sng" w="19050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pic>
            <p:sp>
              <p:nvSpPr>
                <p:cNvPr id="171" name="Google Shape;171;p25"/>
                <p:cNvSpPr/>
                <p:nvPr/>
              </p:nvSpPr>
              <p:spPr>
                <a:xfrm>
                  <a:off x="3165751" y="2471925"/>
                  <a:ext cx="742800" cy="484500"/>
                </a:xfrm>
                <a:prstGeom prst="rect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800"/>
                    <a:t>Serializer</a:t>
                  </a:r>
                  <a:r>
                    <a:rPr lang="en" sz="800"/>
                    <a:t> (</a:t>
                  </a:r>
                  <a:r>
                    <a:rPr lang="en" sz="600"/>
                    <a:t>DS90UB913Q-Q1</a:t>
                  </a:r>
                  <a:r>
                    <a:rPr lang="en" sz="800"/>
                    <a:t>)</a:t>
                  </a:r>
                  <a:endParaRPr sz="800"/>
                </a:p>
              </p:txBody>
            </p:sp>
            <p:sp>
              <p:nvSpPr>
                <p:cNvPr id="174" name="Google Shape;174;p25"/>
                <p:cNvSpPr/>
                <p:nvPr/>
              </p:nvSpPr>
              <p:spPr>
                <a:xfrm>
                  <a:off x="5901327" y="2471925"/>
                  <a:ext cx="831300" cy="484500"/>
                </a:xfrm>
                <a:prstGeom prst="rect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800"/>
                    <a:t>Des</a:t>
                  </a:r>
                  <a:r>
                    <a:rPr lang="en" sz="800"/>
                    <a:t>erializer (</a:t>
                  </a:r>
                  <a:r>
                    <a:rPr lang="en" sz="600"/>
                    <a:t>DS90UB954-Q1</a:t>
                  </a:r>
                  <a:r>
                    <a:rPr lang="en" sz="800"/>
                    <a:t>)</a:t>
                  </a:r>
                  <a:endParaRPr sz="800"/>
                </a:p>
              </p:txBody>
            </p:sp>
            <p:cxnSp>
              <p:nvCxnSpPr>
                <p:cNvPr id="175" name="Google Shape;175;p25"/>
                <p:cNvCxnSpPr/>
                <p:nvPr/>
              </p:nvCxnSpPr>
              <p:spPr>
                <a:xfrm>
                  <a:off x="5544927" y="2714185"/>
                  <a:ext cx="356400" cy="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000000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176" name="Google Shape;176;p25"/>
              <p:cNvCxnSpPr/>
              <p:nvPr/>
            </p:nvCxnSpPr>
            <p:spPr>
              <a:xfrm>
                <a:off x="6714515" y="2481175"/>
                <a:ext cx="415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77" name="Google Shape;177;p25"/>
              <p:cNvSpPr/>
              <p:nvPr/>
            </p:nvSpPr>
            <p:spPr>
              <a:xfrm>
                <a:off x="7129735" y="2055187"/>
                <a:ext cx="968400" cy="852000"/>
              </a:xfrm>
              <a:prstGeom prst="rect">
                <a:avLst/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/>
                  <a:t>HOST PC </a:t>
                </a:r>
                <a:r>
                  <a:rPr lang="en" sz="800"/>
                  <a:t> </a:t>
                </a:r>
                <a:endParaRPr sz="800"/>
              </a:p>
            </p:txBody>
          </p:sp>
        </p:grpSp>
        <p:sp>
          <p:nvSpPr>
            <p:cNvPr id="178" name="Google Shape;178;p25"/>
            <p:cNvSpPr txBox="1"/>
            <p:nvPr/>
          </p:nvSpPr>
          <p:spPr>
            <a:xfrm>
              <a:off x="4009825" y="2487575"/>
              <a:ext cx="14484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Proxima Nova"/>
                  <a:ea typeface="Proxima Nova"/>
                  <a:cs typeface="Proxima Nova"/>
                  <a:sym typeface="Proxima Nova"/>
                </a:rPr>
                <a:t>15m long Coax Cable</a:t>
              </a:r>
              <a:endParaRPr sz="1000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Zero + Spy Cam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RPI 0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1GHz, single-core CPU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512MB RAM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Micro USB power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HAT-compatible 40-pin header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8g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Spy Cam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5 MP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8.6mm x 8.6mm x 5.2mm / .34" x .34" x .2"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Lens Diameter: 6.9mm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Cable Length: 52mm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Weight: 1.1g</a:t>
            </a:r>
            <a:endParaRPr sz="16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0362" y="1017725"/>
            <a:ext cx="3023637" cy="4031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Image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600kb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2592 × 1944 pixels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0025" y="1434225"/>
            <a:ext cx="4750650" cy="285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Video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</p:txBody>
      </p:sp>
      <p:pic>
        <p:nvPicPr>
          <p:cNvPr id="81" name="Google Shape;81;p16" title="tes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7550" y="1390925"/>
            <a:ext cx="4237274" cy="31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304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Zero + Arducam Doubleplexer+ two cameras 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RPI 0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1GHz, single-core CPU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512MB RAM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Micro USB power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HAT-compatible 40-pin header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8g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Duobleplexer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Allows for two 5/8MP cameras</a:t>
            </a:r>
            <a:endParaRPr sz="1600"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0446" y="1270250"/>
            <a:ext cx="2673775" cy="356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Arducam Multi Camera Adapter Doubleplexer 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576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 issue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Both cameras have red lights on(cameras are being detected) , but no data from the camera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621" y="1269225"/>
            <a:ext cx="2562303" cy="3416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Figuring out how to read data from the RunCam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Would this camera be used for World view?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Might be more easier to use a different board or than then </a:t>
            </a:r>
            <a:r>
              <a:rPr lang="en"/>
              <a:t>Raspberry</a:t>
            </a:r>
            <a:r>
              <a:rPr lang="en"/>
              <a:t> Pi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Fixing issue with ArduCam Mux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Determining mux IC needed for board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Purchasable from Digikey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Question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What other tests should we perform on the current cameras?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Could we get insight from Cris’s lab on how to read data from RunCam?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MouseCam Project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1/17/2021</a:t>
            </a:r>
            <a:endParaRPr/>
          </a:p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Ian, Emmanuel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34700" y="359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 Max 10 FPGA Choice</a:t>
            </a:r>
            <a:endParaRPr/>
          </a:p>
        </p:txBody>
      </p:sp>
      <p:grpSp>
        <p:nvGrpSpPr>
          <p:cNvPr id="113" name="Google Shape;113;p21"/>
          <p:cNvGrpSpPr/>
          <p:nvPr/>
        </p:nvGrpSpPr>
        <p:grpSpPr>
          <a:xfrm>
            <a:off x="357700" y="1273900"/>
            <a:ext cx="8474598" cy="2386825"/>
            <a:chOff x="318725" y="1295200"/>
            <a:chExt cx="8474598" cy="2386825"/>
          </a:xfrm>
        </p:grpSpPr>
        <p:pic>
          <p:nvPicPr>
            <p:cNvPr id="114" name="Google Shape;114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8725" y="1295200"/>
              <a:ext cx="8474598" cy="2386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" name="Google Shape;115;p21"/>
            <p:cNvSpPr/>
            <p:nvPr/>
          </p:nvSpPr>
          <p:spPr>
            <a:xfrm>
              <a:off x="8003200" y="1880900"/>
              <a:ext cx="594600" cy="213000"/>
            </a:xfrm>
            <a:prstGeom prst="ellipse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